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64" r:id="rId4"/>
    <p:sldId id="263" r:id="rId5"/>
    <p:sldId id="265" r:id="rId6"/>
    <p:sldId id="267" r:id="rId7"/>
    <p:sldId id="268" r:id="rId8"/>
    <p:sldId id="273" r:id="rId9"/>
    <p:sldId id="271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6110"/>
  </p:normalViewPr>
  <p:slideViewPr>
    <p:cSldViewPr snapToGrid="0">
      <p:cViewPr varScale="1">
        <p:scale>
          <a:sx n="108" d="100"/>
          <a:sy n="108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C298-C594-9C47-AF19-5D368BEC54C6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782D-80CE-1341-84AF-29944DF7E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5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ba63e9e5b9d099c8&amp;rlz=1C5GCCM_en&amp;sxsrf=ACQVn08qGf3_dP6X-99a2s_GwH9SmssBYA:1709320663853&amp;q=deliberately&amp;si=AKbGX_rEkSHdR9ulIQYeh6xSG1UBsmgdZ0TPGYKpgYCt_uVH7VWdLG2iSqQLlouvKcrQme-rhbgQPa5tFllirH2fJZfOsZdFZeFEbbmYGtrUGlnv92axvdw%3D&amp;expnd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ogle.com/search?sca_esv=ba63e9e5b9d099c8&amp;rlz=1C5GCCM_en&amp;sxsrf=ACQVn08qGf3_dP6X-99a2s_GwH9SmssBYA:1709320663853&amp;q=amusing&amp;si=AKbGX_okS0g0kR2PXn0TLBASIc0mzttlfDuuj_2YEl5FvQyxIhH5T4UldLenN0-C5dl0w2qKmS9LsUDJlyxMgENJ0ZY4dfePoxCx1KmkKEgKE3KysIjBB3o%3D&amp;expnd=1" TargetMode="External"/><Relationship Id="rId4" Type="http://schemas.openxmlformats.org/officeDocument/2006/relationships/hyperlink" Target="https://www.google.com/search?sca_esv=ba63e9e5b9d099c8&amp;rlz=1C5GCCM_en&amp;sxsrf=ACQVn08qGf3_dP6X-99a2s_GwH9SmssBYA:1709320663853&amp;q=expects&amp;si=AKbGX_okS0g0kR2PXn0TLBASIc0mUeAP8cDYcdXQ3cFRWw-JHSHCKwAV2TR9BSqzRBwK4_5aYO4o9kZeOC8JNi7rqtYzrXptJzx15ObIWA026dkJ94Lm1zU%3D&amp;expnd=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Satire: the use of humor, irony, exaggeration, or ridicule to expose and criticize an individual, group, or institution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BE2B3-8879-074C-BB19-C58DC8088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 state of affairs or an event that seems </a:t>
            </a:r>
            <a:r>
              <a:rPr lang="en-US" b="0" i="0" u="none" strike="noStrike" dirty="0">
                <a:solidFill>
                  <a:srgbClr val="202124"/>
                </a:solidFill>
                <a:effectLst/>
                <a:latin typeface="Roboto" panose="02000000000000000000" pitchFamily="2" charset="0"/>
                <a:hlinkClick r:id="rId3"/>
              </a:rPr>
              <a:t>deliberately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contrary to what one </a:t>
            </a:r>
            <a:r>
              <a:rPr lang="en-US" b="0" i="0" u="none" strike="noStrike" dirty="0">
                <a:solidFill>
                  <a:srgbClr val="202124"/>
                </a:solidFill>
                <a:effectLst/>
                <a:latin typeface="Roboto" panose="02000000000000000000" pitchFamily="2" charset="0"/>
                <a:hlinkClick r:id="rId4"/>
              </a:rPr>
              <a:t>expects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and is often </a:t>
            </a:r>
            <a:r>
              <a:rPr lang="en-US" b="0" i="0" u="none" strike="noStrike" dirty="0">
                <a:solidFill>
                  <a:srgbClr val="202124"/>
                </a:solidFill>
                <a:effectLst/>
                <a:latin typeface="Roboto" panose="02000000000000000000" pitchFamily="2" charset="0"/>
                <a:hlinkClick r:id="rId5"/>
              </a:rPr>
              <a:t>amusing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as 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resul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782D-80CE-1341-84AF-29944DF7E0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B9A8-5C42-74DA-0918-B494D6BB2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0F20A-C860-A951-E9B7-BFE1B6652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F2CDC-F659-D037-CFF8-B08BDE8F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1CD6A-51A2-E768-F2FF-D8F4958E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1C08F-0BBB-AB10-6F2B-2FAC2FA9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4EC0-CAD5-544B-7B77-FE03AFB4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34603-A03F-6FBD-0B11-ACBFBE76D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DCBD-7629-549F-AC3B-6449233F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AFC2C-0EEF-7B08-7999-BB70F0BC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4E05-DA08-B924-9025-E461AA31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B9212-32B4-E1F4-E29C-EC3544DE3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649C5-FE29-0CFA-7413-85BA09B8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8BED-4159-A604-97F9-CED3C523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EE982-2558-DFC1-6BDF-838606B2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D309-5B77-89A2-D44F-349F47DF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4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258F-89B0-EDCD-1943-FE44EC4C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3D52-2462-5482-CEDD-FA72F9F95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540A-47C7-FE5C-9BE7-25551A7D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86143-A8CE-4D9B-2377-8A5C3976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09F48-8915-9B11-8DF3-639136D4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04F5-8DC4-2BCE-561E-CEFBEB07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0C477-00DA-A842-FF9F-FF2EC2127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9372-3393-01B7-220B-78329791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DAB59-C605-7312-76BA-0F2200B3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6398-015D-4485-0505-030B2691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4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CC8C-29CF-B490-94B9-A2187C56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B304-619F-6B6B-B140-19578F71E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9A293-2991-DE39-FFF3-10069A396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3BBD5-942C-5306-CDAF-ECA02901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BBCA2-083E-710D-F585-CA0A163F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23B38-C338-D347-4658-CDAA1DCA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8C1A-9945-ED84-F6D5-B3FA32D2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BF67E-0569-D35D-EC1A-8783755A1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26772-98F4-4269-6588-254ED97FD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B4AD6-BD3E-974E-669C-36B3C75F9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C8F6-47BB-3246-2FE7-7E2CB20B3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EF6F8-0DB6-8A3A-BC85-4FD730B5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7DF43-1941-43D4-7E60-0BA1880B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636ED-EE44-A825-09B5-E8C88468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B323-1177-29B2-5DE1-0B0D3003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BF65F-36BD-0F66-CE1D-6BE8E824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5DA0C-78AD-A170-FC09-7BB272C2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05CA8-DC38-7F2F-98A5-FAC7B4ED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36815-F451-A9C7-5CD2-D6942F64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CA25E-1943-AF43-613A-5E59D135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26239-7FE0-8200-C555-38266BD8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3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DA94-DBC2-CFA6-1036-7DE8AEE9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2ED65-41F7-A497-987C-1F91C405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2C096-382F-079A-9FA0-EC89C6514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8CA44-0B84-0347-55D4-0E5E7E42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C7B45-3F06-D8B6-D13D-5D0A6D2A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A637E-E947-032E-37D7-C986A904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A54D-75BA-ECB9-F9BB-20F1947E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33EAD-CC01-1525-F7D2-60842573A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92468-A6B6-A9EF-01A2-0A9A5F92D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8DD96-D44F-5C16-190B-447F5722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1EC3E-D71D-6714-EF5A-7634FC1F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ED39C-230D-D791-4C13-98CC5C98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D8FD75-51BB-F94A-EFEA-DF9F1CAE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F53D-E6FA-5B99-7CC6-5219CEA8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6D5E-A1B5-A9FD-7179-43A28B247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5D59D-9360-8E4E-904D-70F06CAEE8A2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FB3EE-931A-F4D7-CF41-A8CA7034E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B0276-E2FB-9EE8-C20E-FDAFF80BD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B644-D372-A341-929D-C167A3CFF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5E2D5C84-4695-BEDD-DA05-5D26DCF76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3" b="36962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73E8D-C4F4-F307-E076-965B0B7A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12" y="5171499"/>
            <a:ext cx="7114775" cy="863363"/>
          </a:xfrm>
        </p:spPr>
        <p:txBody>
          <a:bodyPr anchor="b">
            <a:noAutofit/>
          </a:bodyPr>
          <a:lstStyle/>
          <a:p>
            <a:pPr algn="l"/>
            <a:r>
              <a:rPr lang="en-US" sz="3000" b="1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Sor Juana Inés de La Cruz: From Prose and  Irony to Argumentative Philosophy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9A6B6-4E9F-70C8-C967-6E4733D10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11" y="6034862"/>
            <a:ext cx="7215828" cy="576554"/>
          </a:xfrm>
        </p:spPr>
        <p:txBody>
          <a:bodyPr anchor="t">
            <a:no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Nadia Ruiz, PhD</a:t>
            </a:r>
          </a:p>
          <a:p>
            <a:pPr algn="l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Dualist Speaker Series-Stanford University </a:t>
            </a:r>
          </a:p>
        </p:txBody>
      </p:sp>
    </p:spTree>
    <p:extLst>
      <p:ext uri="{BB962C8B-B14F-4D97-AF65-F5344CB8AC3E}">
        <p14:creationId xmlns:p14="http://schemas.microsoft.com/office/powerpoint/2010/main" val="335063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00" y="197007"/>
            <a:ext cx="10211853" cy="1216024"/>
          </a:xfrm>
        </p:spPr>
        <p:txBody>
          <a:bodyPr/>
          <a:lstStyle/>
          <a:p>
            <a:r>
              <a:rPr lang="en-US" b="1" spc="0" dirty="0"/>
              <a:t>Plea for Women’s right to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6076-F583-FE1B-232E-8730B090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00" y="1226635"/>
            <a:ext cx="10067083" cy="4760114"/>
          </a:xfrm>
        </p:spPr>
        <p:txBody>
          <a:bodyPr/>
          <a:lstStyle/>
          <a:p>
            <a:r>
              <a:rPr lang="en-US" sz="2400" dirty="0"/>
              <a:t>Need for a classroom</a:t>
            </a:r>
            <a:r>
              <a:rPr lang="en-US" dirty="0"/>
              <a:t>.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Also, it is a self-justification for not having written more</a:t>
            </a:r>
            <a:r>
              <a:rPr lang="en-US" dirty="0"/>
              <a:t>. </a:t>
            </a:r>
          </a:p>
          <a:p>
            <a:r>
              <a:rPr lang="en-US" sz="2400" dirty="0"/>
              <a:t>Sor Juana’s identity as a counterexample for arguments that intellectual activity is not a feature of women.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Also, the many female figures found throughout history</a:t>
            </a:r>
            <a:r>
              <a:rPr lang="en-US" dirty="0"/>
              <a:t>.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Why is Sor Juana’s argument different from Mary Wollstonecraft’s argument? </a:t>
            </a:r>
          </a:p>
          <a:p>
            <a:r>
              <a:rPr lang="en-US" sz="2400" dirty="0"/>
              <a:t>Older women, who have been given the right to an education, can teach younger girls.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is her justification? </a:t>
            </a:r>
          </a:p>
        </p:txBody>
      </p:sp>
    </p:spTree>
    <p:extLst>
      <p:ext uri="{BB962C8B-B14F-4D97-AF65-F5344CB8AC3E}">
        <p14:creationId xmlns:p14="http://schemas.microsoft.com/office/powerpoint/2010/main" val="14823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058" y="1146811"/>
            <a:ext cx="10168411" cy="1216024"/>
          </a:xfrm>
        </p:spPr>
        <p:txBody>
          <a:bodyPr>
            <a:normAutofit/>
          </a:bodyPr>
          <a:lstStyle/>
          <a:p>
            <a:r>
              <a:rPr lang="en-US" b="1" kern="0" spc="0" dirty="0"/>
              <a:t>Conclusions: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6076-F583-FE1B-232E-8730B090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80" y="2568271"/>
            <a:ext cx="6089136" cy="368610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Sor Juana thinks that to engage in moral (divine) activity; one must master other sciences first. </a:t>
            </a:r>
          </a:p>
          <a:p>
            <a:pPr algn="ctr"/>
            <a:r>
              <a:rPr lang="en-US" sz="2400" dirty="0"/>
              <a:t>Use of irony and sarcasm to justify her intelligence. </a:t>
            </a:r>
          </a:p>
          <a:p>
            <a:pPr algn="ctr"/>
            <a:r>
              <a:rPr lang="en-US" sz="2400" dirty="0"/>
              <a:t>Illustrates that women’s lack of education is not due to women’s nature but an institutionalized consequence.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6B62F08-5731-4B9D-6C35-87F585003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4" r="3" b="10321"/>
          <a:stretch/>
        </p:blipFill>
        <p:spPr>
          <a:xfrm>
            <a:off x="7902054" y="2187828"/>
            <a:ext cx="2998543" cy="36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pc="0"/>
              <a:t>Sor Juana Inés de la Cruz (1648?-1695)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0C293B-500E-C700-8568-3B3402F84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1300" spc="0"/>
              <a:t>Born in San Miguel de Nepantla (South of Mexico City). </a:t>
            </a:r>
          </a:p>
          <a:p>
            <a:r>
              <a:rPr lang="en-US" sz="1300" spc="0"/>
              <a:t>Learn to read at age 3. </a:t>
            </a:r>
          </a:p>
          <a:p>
            <a:r>
              <a:rPr lang="en-US" sz="1300" spc="0"/>
              <a:t>At age 8-10 she is sent to live with her aunt in Mexico City. </a:t>
            </a:r>
          </a:p>
          <a:p>
            <a:r>
              <a:rPr lang="en-US" sz="1300" spc="0"/>
              <a:t>In 1664 Sor Juana is taken to the Viceregal Court. She met the Marquis de Mancera, and his wife, Vicereine Leonor Carreto, who took Sor Juana as a lady-in-waiting of the Viceregal Court.</a:t>
            </a:r>
          </a:p>
          <a:p>
            <a:r>
              <a:rPr lang="en-US" sz="1300" spc="0"/>
              <a:t>In 1667 entered the austere convent of “Orden de las Carmelitas Descalzas de San José.” Left after three months. </a:t>
            </a:r>
          </a:p>
          <a:p>
            <a:r>
              <a:rPr lang="en-US" sz="1300" spc="0"/>
              <a:t>In 1668 entered the convent of  “Orden de San Jerónimo”, where she remains until her death in 1695. </a:t>
            </a:r>
          </a:p>
          <a:p>
            <a:pPr lvl="1"/>
            <a:r>
              <a:rPr lang="en-US" sz="1300" spc="0"/>
              <a:t>Covent is wealthy and has a library of over 4,000 volumes, collects musical and scientific instruments, and receives guests at intellectual gatherings. </a:t>
            </a:r>
          </a:p>
          <a:p>
            <a:r>
              <a:rPr lang="en-US" sz="1300" spc="0"/>
              <a:t>Primero Sueño (First Dream); Hombres Necios (You Foolish Men); Respuesta a Sor Filotea (Response to Sor Filotea).</a:t>
            </a:r>
          </a:p>
        </p:txBody>
      </p:sp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E9D7C83-1DAB-8884-A06F-1D3361660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891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12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16" y="349054"/>
            <a:ext cx="9392421" cy="1330841"/>
          </a:xfrm>
        </p:spPr>
        <p:txBody>
          <a:bodyPr>
            <a:normAutofit/>
          </a:bodyPr>
          <a:lstStyle/>
          <a:p>
            <a:r>
              <a:rPr lang="en-US" b="1" spc="0" dirty="0"/>
              <a:t>Hombres </a:t>
            </a:r>
            <a:r>
              <a:rPr lang="en-US" b="1" spc="0" dirty="0" err="1"/>
              <a:t>Necios</a:t>
            </a:r>
            <a:r>
              <a:rPr lang="en-US" b="1" spc="0" dirty="0"/>
              <a:t> (Foolish Man</a:t>
            </a:r>
            <a:r>
              <a:rPr lang="en-US" b="1" dirty="0"/>
              <a:t>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6076-F583-FE1B-232E-8730B090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68" y="2291640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/>
              <a:t>Philosophical Satire. </a:t>
            </a:r>
          </a:p>
          <a:p>
            <a:pPr lvl="1"/>
            <a:r>
              <a:rPr lang="en-US" sz="2000" dirty="0"/>
              <a:t>What is satire?</a:t>
            </a:r>
          </a:p>
          <a:p>
            <a:pPr lvl="1"/>
            <a:r>
              <a:rPr lang="en-US" sz="2000" dirty="0"/>
              <a:t>Is it an appropriate method to do philosophy? </a:t>
            </a:r>
          </a:p>
          <a:p>
            <a:pPr lvl="1"/>
            <a:r>
              <a:rPr lang="en-US" sz="2000" dirty="0"/>
              <a:t>What did Sor Juana attempt to argue for? 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0A403FE-69C2-351B-8278-F36A3A5D1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302" y="2190307"/>
            <a:ext cx="5664121" cy="18288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holding masks and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F261D802-855F-AD00-8AF0-C9BC69CE2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977" y="4235278"/>
            <a:ext cx="3241225" cy="24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1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394C4C7-D1FE-8CB3-9C2E-26A4FF56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3" y="4526131"/>
            <a:ext cx="7476046" cy="1722268"/>
          </a:xfrm>
          <a:prstGeom prst="rect">
            <a:avLst/>
          </a:prstGeom>
        </p:spPr>
      </p:pic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BB9784A-F8CB-0157-A868-A08525851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733" y="2526958"/>
            <a:ext cx="7476047" cy="1375897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DEC4757-C238-CCFB-A3F7-2E862C8F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944" y="700867"/>
            <a:ext cx="7268076" cy="13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1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4CBF-A12D-67F5-D225-92744620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 Juana Said It First!!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93185-E840-005F-E98D-D69E7B001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Sor Juana’s </a:t>
            </a:r>
            <a:r>
              <a:rPr lang="en-US" dirty="0"/>
              <a:t>Prose: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Satire (ridiculed</a:t>
            </a:r>
            <a:r>
              <a:rPr lang="en-US" dirty="0"/>
              <a:t> Mexican patriarchy-macho culture) </a:t>
            </a:r>
          </a:p>
          <a:p>
            <a:r>
              <a:rPr lang="en-US" dirty="0">
                <a:solidFill>
                  <a:schemeClr val="tx1"/>
                </a:solidFill>
              </a:rPr>
              <a:t>Double bind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the options result in penalties.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There is no way for women to find a happy medium. </a:t>
            </a:r>
          </a:p>
          <a:p>
            <a:pPr>
              <a:lnSpc>
                <a:spcPct val="110000"/>
              </a:lnSpc>
              <a:buClr>
                <a:srgbClr val="CE5981"/>
              </a:buClr>
            </a:pPr>
            <a:r>
              <a:rPr lang="en-US" dirty="0"/>
              <a:t>Marilyn Frye (The Politics of Reality)</a:t>
            </a:r>
          </a:p>
          <a:p>
            <a:pPr>
              <a:lnSpc>
                <a:spcPct val="110000"/>
              </a:lnSpc>
              <a:buClr>
                <a:srgbClr val="CE5981"/>
              </a:buClr>
            </a:pPr>
            <a:r>
              <a:rPr lang="en-US" dirty="0"/>
              <a:t>Double-bind is a fundamental form of being oppressed as women. </a:t>
            </a:r>
          </a:p>
          <a:p>
            <a:pPr marL="411480" lvl="1">
              <a:lnSpc>
                <a:spcPct val="110000"/>
              </a:lnSpc>
              <a:buClr>
                <a:srgbClr val="CE5981"/>
              </a:buClr>
            </a:pPr>
            <a:r>
              <a:rPr lang="en-US" dirty="0"/>
              <a:t>If a women dress up, she is advertising her sexual availability. </a:t>
            </a:r>
          </a:p>
          <a:p>
            <a:pPr marL="411480" lvl="1">
              <a:lnSpc>
                <a:spcPct val="110000"/>
              </a:lnSpc>
              <a:buClr>
                <a:srgbClr val="CE5981"/>
              </a:buClr>
            </a:pPr>
            <a:r>
              <a:rPr lang="en-US" dirty="0"/>
              <a:t>If a woman does not dress up, she has let herself go. </a:t>
            </a:r>
          </a:p>
          <a:p>
            <a:pPr marL="411480" lvl="1">
              <a:lnSpc>
                <a:spcPct val="110000"/>
              </a:lnSpc>
              <a:buClr>
                <a:srgbClr val="CE5981"/>
              </a:buClr>
            </a:pPr>
            <a:r>
              <a:rPr lang="en-US" dirty="0"/>
              <a:t>If a man does not help with household duties? It is ok because he is working to provide for his family (poor him, he is tired). </a:t>
            </a:r>
          </a:p>
          <a:p>
            <a:pPr marL="411480" lvl="1">
              <a:lnSpc>
                <a:spcPct val="110000"/>
              </a:lnSpc>
              <a:buClr>
                <a:srgbClr val="CE5981"/>
              </a:buClr>
            </a:pPr>
            <a:r>
              <a:rPr lang="en-US" dirty="0"/>
              <a:t>If a man does help with household duties? It is ok. He is a great husband and father (a hero).</a:t>
            </a:r>
          </a:p>
          <a:p>
            <a:pPr marL="868680" lvl="2">
              <a:lnSpc>
                <a:spcPct val="110000"/>
              </a:lnSpc>
              <a:buClr>
                <a:srgbClr val="CE5981"/>
              </a:buClr>
            </a:pPr>
            <a:r>
              <a:rPr lang="en-US" dirty="0"/>
              <a:t> Who does not love a man who does the dishes, vacuums, and cleans up their space?</a:t>
            </a:r>
          </a:p>
          <a:p>
            <a:pPr>
              <a:lnSpc>
                <a:spcPct val="110000"/>
              </a:lnSpc>
              <a:buClr>
                <a:srgbClr val="CE5981"/>
              </a:buClr>
            </a:pPr>
            <a:r>
              <a:rPr lang="en-US" dirty="0"/>
              <a:t>Women’s options never lead to a happy middle. They always end in penalty, censure, or deprivation.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3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609601"/>
            <a:ext cx="10080898" cy="1216024"/>
          </a:xfrm>
        </p:spPr>
        <p:txBody>
          <a:bodyPr>
            <a:normAutofit/>
          </a:bodyPr>
          <a:lstStyle/>
          <a:p>
            <a:r>
              <a:rPr lang="en-US" sz="3200" b="1" spc="0" dirty="0">
                <a:latin typeface="+mn-lt"/>
              </a:rPr>
              <a:t>Respuesta a Sor </a:t>
            </a:r>
            <a:r>
              <a:rPr lang="en-US" sz="3200" b="1" spc="0" dirty="0" err="1">
                <a:latin typeface="+mn-lt"/>
              </a:rPr>
              <a:t>Filotea</a:t>
            </a:r>
            <a:r>
              <a:rPr lang="en-US" sz="3200" b="1" spc="0" dirty="0">
                <a:latin typeface="+mn-lt"/>
              </a:rPr>
              <a:t> (Response to Sor </a:t>
            </a:r>
            <a:r>
              <a:rPr lang="en-US" sz="3200" b="1" spc="0" dirty="0" err="1">
                <a:latin typeface="+mn-lt"/>
              </a:rPr>
              <a:t>Filotea</a:t>
            </a:r>
            <a:r>
              <a:rPr lang="en-US" sz="2700" b="1" spc="0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6076-F583-FE1B-232E-8730B090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4" y="1706138"/>
            <a:ext cx="10002839" cy="454824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Who is Sor </a:t>
            </a:r>
            <a:r>
              <a:rPr lang="en-US" sz="2000" dirty="0" err="1">
                <a:latin typeface="+mj-lt"/>
              </a:rPr>
              <a:t>Filotea</a:t>
            </a:r>
            <a:r>
              <a:rPr lang="en-US" sz="2000" dirty="0">
                <a:latin typeface="+mj-lt"/>
              </a:rPr>
              <a:t>?</a:t>
            </a:r>
          </a:p>
          <a:p>
            <a:pPr lvl="1"/>
            <a:r>
              <a:rPr lang="en-US" sz="2000" dirty="0">
                <a:latin typeface="+mj-lt"/>
              </a:rPr>
              <a:t>Bishop of Puebla, Manuel Fernandez de Santa Cruz. </a:t>
            </a:r>
          </a:p>
          <a:p>
            <a:pPr lvl="1"/>
            <a:r>
              <a:rPr lang="en-US" sz="2000" dirty="0">
                <a:latin typeface="+mj-lt"/>
              </a:rPr>
              <a:t>Bishop was her “friend and advisor” and normally wrote to her under the pseudonym “Sor </a:t>
            </a:r>
            <a:r>
              <a:rPr lang="en-US" sz="2000" dirty="0" err="1">
                <a:latin typeface="+mj-lt"/>
              </a:rPr>
              <a:t>Filotea</a:t>
            </a:r>
            <a:r>
              <a:rPr lang="en-US" sz="2000" dirty="0">
                <a:latin typeface="+mj-lt"/>
              </a:rPr>
              <a:t>.” </a:t>
            </a:r>
          </a:p>
          <a:p>
            <a:r>
              <a:rPr lang="en-US" sz="2000" dirty="0">
                <a:latin typeface="+mj-lt"/>
              </a:rPr>
              <a:t>What did Sor </a:t>
            </a:r>
            <a:r>
              <a:rPr lang="en-US" sz="2000" dirty="0" err="1">
                <a:latin typeface="+mj-lt"/>
              </a:rPr>
              <a:t>Filotea</a:t>
            </a:r>
            <a:r>
              <a:rPr lang="en-US" sz="2000" dirty="0">
                <a:latin typeface="+mj-lt"/>
              </a:rPr>
              <a:t> say that angered Sor Juana? </a:t>
            </a:r>
          </a:p>
          <a:p>
            <a:pPr lvl="1"/>
            <a:r>
              <a:rPr lang="en-US" sz="2000" dirty="0">
                <a:latin typeface="+mj-lt"/>
              </a:rPr>
              <a:t>Questioned and demanded that Sor Juana stop publishing. </a:t>
            </a:r>
          </a:p>
          <a:p>
            <a:pPr lvl="1"/>
            <a:r>
              <a:rPr lang="en-US" sz="2000" dirty="0">
                <a:latin typeface="+mj-lt"/>
              </a:rPr>
              <a:t>He argued that he was in favor of women’s education at a high level but thought to use it in public was a form of sinful pride. </a:t>
            </a:r>
          </a:p>
        </p:txBody>
      </p:sp>
    </p:spTree>
    <p:extLst>
      <p:ext uri="{BB962C8B-B14F-4D97-AF65-F5344CB8AC3E}">
        <p14:creationId xmlns:p14="http://schemas.microsoft.com/office/powerpoint/2010/main" val="314362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6595109" cy="1807305"/>
          </a:xfrm>
        </p:spPr>
        <p:txBody>
          <a:bodyPr>
            <a:normAutofit/>
          </a:bodyPr>
          <a:lstStyle/>
          <a:p>
            <a:r>
              <a:rPr lang="en-US" b="1" spc="0" dirty="0"/>
              <a:t>The Answer </a:t>
            </a:r>
            <a:r>
              <a:rPr lang="en-US" b="1" dirty="0"/>
              <a:t>T</a:t>
            </a:r>
            <a:r>
              <a:rPr lang="en-US" b="1" spc="0" dirty="0"/>
              <a:t>o </a:t>
            </a:r>
            <a:r>
              <a:rPr lang="en-US" b="1" dirty="0"/>
              <a:t>S</a:t>
            </a:r>
            <a:r>
              <a:rPr lang="en-US" b="1" spc="0" dirty="0"/>
              <a:t>or </a:t>
            </a:r>
            <a:r>
              <a:rPr lang="en-US" b="1" dirty="0" err="1"/>
              <a:t>F</a:t>
            </a:r>
            <a:r>
              <a:rPr lang="en-US" b="1" spc="0" dirty="0" err="1"/>
              <a:t>ilotea</a:t>
            </a:r>
            <a:endParaRPr lang="en-US" b="1" spc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5ACC16-AD03-7EAB-2879-9C180ED71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65" y="1863090"/>
            <a:ext cx="5257800" cy="4526280"/>
          </a:xfrm>
        </p:spPr>
        <p:txBody>
          <a:bodyPr>
            <a:normAutofit/>
          </a:bodyPr>
          <a:lstStyle/>
          <a:p>
            <a:r>
              <a:rPr lang="en-US" sz="1700" dirty="0"/>
              <a:t>Sor Juana wrote a letter (carta </a:t>
            </a:r>
            <a:r>
              <a:rPr lang="en-US" sz="1700" dirty="0" err="1"/>
              <a:t>atenagórica</a:t>
            </a:r>
            <a:r>
              <a:rPr lang="en-US" sz="1700" dirty="0"/>
              <a:t>) in which she criticized Portuguese Jesuit Antonio de Vieira.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Bishop Manuel Fernandez published the letter in 1690 without her consent and signed as Sor </a:t>
            </a:r>
            <a:r>
              <a:rPr lang="en-US" sz="1600" dirty="0" err="1"/>
              <a:t>Filotea</a:t>
            </a:r>
            <a:endParaRPr lang="en-US" sz="1600" dirty="0"/>
          </a:p>
          <a:p>
            <a:r>
              <a:rPr lang="en-US" sz="1700" dirty="0"/>
              <a:t>In the published version of the letter Bishop accused her of: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Not devoting her talents to writing theology, e.g., Santa Teresa de Avila.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Writing literary work.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Her writing is a bad example for other educated women. </a:t>
            </a:r>
          </a:p>
          <a:p>
            <a:r>
              <a:rPr lang="en-US" sz="1700" dirty="0"/>
              <a:t>Irony </a:t>
            </a:r>
          </a:p>
          <a:p>
            <a:pPr lvl="1"/>
            <a:r>
              <a:rPr lang="en-US" sz="1300" dirty="0"/>
              <a:t> </a:t>
            </a:r>
            <a:r>
              <a:rPr lang="en-US" sz="1600" dirty="0"/>
              <a:t>What is it? </a:t>
            </a:r>
          </a:p>
          <a:p>
            <a:pPr lvl="1"/>
            <a:r>
              <a:rPr lang="en-US" sz="1600" dirty="0"/>
              <a:t>How Sor Juana used it? </a:t>
            </a:r>
          </a:p>
          <a:p>
            <a:pPr lvl="1"/>
            <a:endParaRPr lang="en-US" sz="1700" dirty="0"/>
          </a:p>
        </p:txBody>
      </p:sp>
      <p:pic>
        <p:nvPicPr>
          <p:cNvPr id="5" name="Content Placeholder 4" descr="A picture containing text, wood&#10;&#10;Description automatically generated">
            <a:extLst>
              <a:ext uri="{FF2B5EF4-FFF2-40B4-BE49-F238E27FC236}">
                <a16:creationId xmlns:a16="http://schemas.microsoft.com/office/drawing/2014/main" id="{F7DD0C75-990C-AC76-743A-AB1FEADBA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63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617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3" y="431181"/>
            <a:ext cx="10472048" cy="1029629"/>
          </a:xfrm>
        </p:spPr>
        <p:txBody>
          <a:bodyPr/>
          <a:lstStyle/>
          <a:p>
            <a:r>
              <a:rPr lang="en-US" b="1" spc="0" dirty="0"/>
              <a:t>Response Concerning </a:t>
            </a:r>
            <a:r>
              <a:rPr lang="en-US" b="1" dirty="0"/>
              <a:t>H</a:t>
            </a:r>
            <a:r>
              <a:rPr lang="en-US" b="1" spc="0" dirty="0"/>
              <a:t>oly </a:t>
            </a:r>
            <a:r>
              <a:rPr lang="en-US" b="1" dirty="0"/>
              <a:t>W</a:t>
            </a:r>
            <a:r>
              <a:rPr lang="en-US" b="1" spc="0" dirty="0"/>
              <a:t>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6076-F583-FE1B-232E-8730B090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1460810"/>
            <a:ext cx="10192410" cy="4793567"/>
          </a:xfrm>
        </p:spPr>
        <p:txBody>
          <a:bodyPr>
            <a:normAutofit/>
          </a:bodyPr>
          <a:lstStyle/>
          <a:p>
            <a:r>
              <a:rPr lang="en-US" dirty="0"/>
              <a:t>Argument from fear: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Has nothing to do with a lack of desire, but instead,  is fear of doing it.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Due to my sex, age, and lack of education makes me an unworthy (and ill-equipped) candidate to study the Bible.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So, I can make a wrong interpretation on matters of the Holy script and the Holy Office would punish me for corrupting peoples’ souls.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Contrary to this, if I make a mistake on matters of secular topics, the punishment is laughter and criticism.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Also, since I am a woman, the burden of being right is less. </a:t>
            </a:r>
          </a:p>
          <a:p>
            <a:r>
              <a:rPr lang="en-US" dirty="0"/>
              <a:t>Argument from learning beyond theology: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 confess attempts of writing about the Holy scripts, but…</a:t>
            </a:r>
          </a:p>
          <a:p>
            <a:pPr marL="891540" lvl="2"/>
            <a:r>
              <a:rPr lang="en-US" sz="1800" dirty="0"/>
              <a:t>How to understand theology without learning about metaphysics first. </a:t>
            </a:r>
          </a:p>
          <a:p>
            <a:pPr marL="891540" lvl="2"/>
            <a:r>
              <a:rPr lang="en-US" sz="1800" dirty="0"/>
              <a:t>How to write eloquently without having mastered logic and rhetoric. </a:t>
            </a:r>
          </a:p>
          <a:p>
            <a:pPr marL="891540" lvl="2"/>
            <a:endParaRPr lang="en-US" dirty="0"/>
          </a:p>
          <a:p>
            <a:pPr marL="56007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6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238-D9AD-5B0D-5230-01762C9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7" y="609601"/>
            <a:ext cx="10248166" cy="895814"/>
          </a:xfrm>
        </p:spPr>
        <p:txBody>
          <a:bodyPr/>
          <a:lstStyle/>
          <a:p>
            <a:r>
              <a:rPr lang="en-US" b="1" spc="0" dirty="0"/>
              <a:t>Justification for literary writing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6076-F583-FE1B-232E-8730B090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7" y="1416206"/>
            <a:ext cx="10248166" cy="4838172"/>
          </a:xfrm>
        </p:spPr>
        <p:txBody>
          <a:bodyPr/>
          <a:lstStyle/>
          <a:p>
            <a:r>
              <a:rPr lang="en-US" dirty="0"/>
              <a:t>Argument from God’s gift: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Writing is not the result of my own volition.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I have been asked (and compelled) to do it.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Cannot contradict God’s will––i.e., the gift of love for truth.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So, writing is a natural impulse for the love of truth, which obeys God’s will</a:t>
            </a:r>
            <a:r>
              <a:rPr lang="en-US" dirty="0"/>
              <a:t>. </a:t>
            </a:r>
          </a:p>
          <a:p>
            <a:r>
              <a:rPr lang="en-US" dirty="0"/>
              <a:t>Argument from Philosophy Kitchen: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“I say that if Aristotle had cooked, he would have written a great deal more”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When forbidden to stop learning (books taken away), the world becomes my classroom.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Empirical observations lead to scientific and creative writing. </a:t>
            </a:r>
          </a:p>
        </p:txBody>
      </p:sp>
    </p:spTree>
    <p:extLst>
      <p:ext uri="{BB962C8B-B14F-4D97-AF65-F5344CB8AC3E}">
        <p14:creationId xmlns:p14="http://schemas.microsoft.com/office/powerpoint/2010/main" val="398688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1044</Words>
  <Application>Microsoft Macintosh PowerPoint</Application>
  <PresentationFormat>Widescreen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Roboto</vt:lpstr>
      <vt:lpstr>Office Theme</vt:lpstr>
      <vt:lpstr>Sor Juana Inés de La Cruz: From Prose and  Irony to Argumentative Philosophy </vt:lpstr>
      <vt:lpstr>Sor Juana Inés de la Cruz (1648?-1695) </vt:lpstr>
      <vt:lpstr>Hombres Necios (Foolish Man)  </vt:lpstr>
      <vt:lpstr>PowerPoint Presentation</vt:lpstr>
      <vt:lpstr>Sor Juana Said It First!! </vt:lpstr>
      <vt:lpstr>Respuesta a Sor Filotea (Response to Sor Filotea) </vt:lpstr>
      <vt:lpstr>The Answer To Sor Filotea</vt:lpstr>
      <vt:lpstr>Response Concerning Holy Writing </vt:lpstr>
      <vt:lpstr>Justification for literary writing  </vt:lpstr>
      <vt:lpstr>Plea for Women’s right to education</vt:lpstr>
      <vt:lpstr>Conclusions: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 Juana Inés de La Cruz–From Philosophical Prose to Philosophical Irony</dc:title>
  <dc:creator>Nadia Angelica Ruiz</dc:creator>
  <cp:lastModifiedBy>Nadia Angelica Ruiz</cp:lastModifiedBy>
  <cp:revision>3</cp:revision>
  <dcterms:created xsi:type="dcterms:W3CDTF">2024-03-01T18:39:24Z</dcterms:created>
  <dcterms:modified xsi:type="dcterms:W3CDTF">2024-03-01T23:03:12Z</dcterms:modified>
</cp:coreProperties>
</file>